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1" r:id="rId3"/>
    <p:sldId id="278" r:id="rId4"/>
    <p:sldId id="282" r:id="rId5"/>
    <p:sldId id="280" r:id="rId6"/>
    <p:sldId id="281" r:id="rId7"/>
    <p:sldId id="283" r:id="rId8"/>
  </p:sldIdLst>
  <p:sldSz cx="20104100" cy="11309350"/>
  <p:notesSz cx="20104100" cy="113093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62">
          <p15:clr>
            <a:srgbClr val="A4A3A4"/>
          </p15:clr>
        </p15:guide>
        <p15:guide id="2" pos="633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é Raap" initials="R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>
      <p:cViewPr varScale="1">
        <p:scale>
          <a:sx n="71" d="100"/>
          <a:sy n="71" d="100"/>
        </p:scale>
        <p:origin x="360" y="176"/>
      </p:cViewPr>
      <p:guideLst>
        <p:guide orient="horz" pos="3562"/>
        <p:guide pos="63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3" name="Tijdelijke aanduiding voor datum 2"/>
          <p:cNvSpPr txBox="1">
            <a:spLocks noGrp="1"/>
          </p:cNvSpPr>
          <p:nvPr>
            <p:ph type="dt" idx="1"/>
          </p:nvPr>
        </p:nvSpPr>
        <p:spPr>
          <a:xfrm>
            <a:off x="11387142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77646CB-8C87-4199-8983-F5EE0B4FD412}" type="datetime1">
              <a:rPr lang="nl-NL"/>
              <a:pPr lvl="0"/>
              <a:t>21-04-2020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Tijdelijke aanduiding voor notities 4"/>
          <p:cNvSpPr txBox="1">
            <a:spLocks noGrp="1"/>
          </p:cNvSpPr>
          <p:nvPr>
            <p:ph type="body" sz="quarter" idx="3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 txBox="1">
            <a:spLocks noGrp="1"/>
          </p:cNvSpPr>
          <p:nvPr>
            <p:ph type="ftr" sz="quarter" idx="4"/>
          </p:nvPr>
        </p:nvSpPr>
        <p:spPr>
          <a:xfrm>
            <a:off x="0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xfrm>
            <a:off x="11387142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9BDB442-421D-437C-A41E-9368B599F812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4061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titel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3"/>
          <p:cNvSpPr/>
          <p:nvPr/>
        </p:nvSpPr>
        <p:spPr>
          <a:xfrm>
            <a:off x="1242002" y="0"/>
            <a:ext cx="8816480" cy="881792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0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37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          </a:t>
            </a:r>
          </a:p>
        </p:txBody>
      </p:sp>
      <p:sp>
        <p:nvSpPr>
          <p:cNvPr id="3" name="Titel 38"/>
          <p:cNvSpPr txBox="1">
            <a:spLocks noGrp="1"/>
          </p:cNvSpPr>
          <p:nvPr>
            <p:ph type="title"/>
          </p:nvPr>
        </p:nvSpPr>
        <p:spPr>
          <a:xfrm>
            <a:off x="1246610" y="2513191"/>
            <a:ext cx="8811249" cy="5038590"/>
          </a:xfrm>
        </p:spPr>
        <p:txBody>
          <a:bodyPr lIns="381003" tIns="287999" rIns="381003" bIns="0"/>
          <a:lstStyle>
            <a:lvl1pPr>
              <a:lnSpc>
                <a:spcPts val="7035"/>
              </a:lnSpc>
              <a:defRPr sz="6599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4" name="Tijdelijke aanduiding voor datum 2"/>
          <p:cNvSpPr txBox="1">
            <a:spLocks noGrp="1"/>
          </p:cNvSpPr>
          <p:nvPr>
            <p:ph type="dt" sz="quarter" idx="7"/>
          </p:nvPr>
        </p:nvSpPr>
        <p:spPr>
          <a:xfrm>
            <a:off x="1246610" y="7576873"/>
            <a:ext cx="8817312" cy="1246702"/>
          </a:xfrm>
          <a:prstGeom prst="rect">
            <a:avLst/>
          </a:prstGeom>
          <a:noFill/>
          <a:ln>
            <a:noFill/>
          </a:ln>
        </p:spPr>
        <p:txBody>
          <a:bodyPr vert="horz" wrap="square" lIns="359999" tIns="0" rIns="0" bIns="251999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4177" b="0" i="0" u="none" strike="noStrike" kern="1200" cap="none" spc="0" baseline="0">
                <a:solidFill>
                  <a:srgbClr val="8B4FA8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fld id="{F3DAE1E8-D92D-4DCB-9804-754DEA946953}" type="datetime3">
              <a:rPr lang="nl-NL"/>
              <a:pPr lvl="0"/>
              <a:t>21/04/20</a:t>
            </a:fld>
            <a:endParaRPr lang="mr-IN"/>
          </a:p>
        </p:txBody>
      </p:sp>
      <p:pic>
        <p:nvPicPr>
          <p:cNvPr id="5" name="Afbeelding 2" title="Logo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610" y="0"/>
            <a:ext cx="8000003" cy="22857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5" title="Bedrijfsta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6485" y="8823740"/>
            <a:ext cx="11307141" cy="25128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54304110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4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8506964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1246702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5956456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956456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2362399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6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0093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0093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6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1372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7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0668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582916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 met content en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11311786" cy="20778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026374"/>
            <a:ext cx="17602958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4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50922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93741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1 content en 2x fig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26823" y="2513191"/>
            <a:ext cx="11358027" cy="18601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4986799"/>
            <a:ext cx="8508629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4986799"/>
            <a:ext cx="8508629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2132080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3x afbeelding met content en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26823" y="2513191"/>
            <a:ext cx="11358027" cy="18601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4052" y="5006586"/>
            <a:ext cx="5453435" cy="504617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006586"/>
            <a:ext cx="5453435" cy="504617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5331" y="5005032"/>
            <a:ext cx="5453435" cy="5047725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6" name="Holder 2"/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25531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eindslide">
    <p:bg>
      <p:bgPr>
        <a:solidFill>
          <a:srgbClr val="E30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246610" y="1246702"/>
            <a:ext cx="8805434" cy="8806056"/>
          </a:xfrm>
          <a:solidFill>
            <a:srgbClr val="FFFFFF"/>
          </a:solidFill>
        </p:spPr>
        <p:txBody>
          <a:bodyPr lIns="381003" tIns="381003" rIns="381003" bIns="381003" anchor="ctr" anchorCtr="1"/>
          <a:lstStyle>
            <a:lvl1pPr marL="0" indent="0" algn="ctr" defTabSz="1005199">
              <a:buNone/>
              <a:defRPr sz="6599">
                <a:solidFill>
                  <a:srgbClr val="E30613"/>
                </a:solidFill>
              </a:defRPr>
            </a:lvl1pPr>
          </a:lstStyle>
          <a:p>
            <a:pPr lvl="0"/>
            <a:r>
              <a:rPr lang="nl-NL"/>
              <a:t>Klik hier om een afsluittekst te plaatsen</a:t>
            </a:r>
          </a:p>
        </p:txBody>
      </p:sp>
      <p:pic>
        <p:nvPicPr>
          <p:cNvPr id="3" name="Afbeelding 1" title="Eind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216" y="10057988"/>
            <a:ext cx="10067882" cy="12585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84513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schutblad kader links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8"/>
          <p:cNvSpPr/>
          <p:nvPr/>
        </p:nvSpPr>
        <p:spPr>
          <a:xfrm>
            <a:off x="1245595" y="1245595"/>
            <a:ext cx="5032802" cy="503280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itel 38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5032839" cy="5033205"/>
          </a:xfrm>
        </p:spPr>
        <p:txBody>
          <a:bodyPr lIns="381003" tIns="1367997" rIns="381003" bIns="381003"/>
          <a:lstStyle>
            <a:lvl1pPr>
              <a:defRPr sz="5277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4" name="Rechthoek 123"/>
          <p:cNvSpPr/>
          <p:nvPr/>
        </p:nvSpPr>
        <p:spPr>
          <a:xfrm>
            <a:off x="1240246" y="10060146"/>
            <a:ext cx="5011195" cy="124919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5" name="Afbeelding 2" title="Logo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823" y="1266489"/>
            <a:ext cx="5051575" cy="143585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4" title="Schutbla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706" y="10061655"/>
            <a:ext cx="5011734" cy="124768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5503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1 kolom met titel (1 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titel te maken (1 regel)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08815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titel (meerdere rege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3759884"/>
            <a:ext cx="11318452" cy="5857509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186015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wat langere titel te maken die over meerdere </a:t>
            </a:r>
            <a:br>
              <a:rPr lang="nl-NL"/>
            </a:br>
            <a:r>
              <a:rPr lang="nl-NL"/>
              <a:t>regels valt.</a:t>
            </a:r>
          </a:p>
        </p:txBody>
      </p:sp>
    </p:spTree>
    <p:extLst>
      <p:ext uri="{BB962C8B-B14F-4D97-AF65-F5344CB8AC3E}">
        <p14:creationId xmlns:p14="http://schemas.microsoft.com/office/powerpoint/2010/main" val="260069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titel en kleur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titel te maken (1 regel)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825221" cy="3126644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6242736"/>
            <a:ext cx="3797439" cy="3799469"/>
          </a:xfrm>
          <a:solidFill>
            <a:srgbClr val="E30613"/>
          </a:solidFill>
        </p:spPr>
        <p:txBody>
          <a:bodyPr lIns="381003" tIns="381003" rIns="381003" bIns="381003"/>
          <a:lstStyle>
            <a:lvl1pPr marL="0" indent="0">
              <a:buNone/>
              <a:defRPr sz="3298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kan kadertekst komen</a:t>
            </a:r>
          </a:p>
        </p:txBody>
      </p:sp>
      <p:sp>
        <p:nvSpPr>
          <p:cNvPr id="5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1318589" y="2514517"/>
            <a:ext cx="7527167" cy="7527697"/>
          </a:xfrm>
          <a:solidFill>
            <a:srgbClr val="8B4FA8"/>
          </a:solidFill>
        </p:spPr>
        <p:txBody>
          <a:bodyPr lIns="381003" tIns="381003" rIns="381003" bIns="381003">
            <a:noAutofit/>
          </a:bodyPr>
          <a:lstStyle>
            <a:lvl1pPr marL="0" indent="0">
              <a:buNone/>
              <a:defRPr sz="4705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kan kadertekst komen</a:t>
            </a:r>
          </a:p>
        </p:txBody>
      </p:sp>
    </p:spTree>
    <p:extLst>
      <p:ext uri="{BB962C8B-B14F-4D97-AF65-F5344CB8AC3E}">
        <p14:creationId xmlns:p14="http://schemas.microsoft.com/office/powerpoint/2010/main" val="113536890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25221" cy="7527697"/>
          </a:xfrm>
        </p:spPr>
        <p:txBody>
          <a:bodyPr rIns="107999"/>
          <a:lstStyle>
            <a:lvl1pPr marL="457163" indent="-457163">
              <a:defRPr/>
            </a:lvl1pPr>
            <a:lvl2pPr marL="2514600" lvl="2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2pPr>
            <a:lvl3pPr marL="2514600" lvl="3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3pPr>
            <a:lvl4pPr marL="2514600" lvl="4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4pPr>
            <a:lvl5pPr marL="2514600" lvl="5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2"/>
            <a:r>
              <a:rPr lang="nl-NL"/>
              <a:t>Tweede niveau</a:t>
            </a:r>
          </a:p>
          <a:p>
            <a:pPr lvl="3"/>
            <a:r>
              <a:rPr lang="nl-NL"/>
              <a:t>Derde niveau</a:t>
            </a:r>
          </a:p>
          <a:p>
            <a:pPr lvl="4"/>
            <a:r>
              <a:rPr lang="nl-NL"/>
              <a:t>Vierde niveau</a:t>
            </a:r>
          </a:p>
          <a:p>
            <a:pPr lvl="5"/>
            <a:r>
              <a:rPr lang="nl-NL"/>
              <a:t>Vijfde niveau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1326361" y="2564635"/>
            <a:ext cx="7527167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317142505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figuur met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246610" y="2525060"/>
            <a:ext cx="17602958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 sz="3298">
                <a:solidFill>
                  <a:srgbClr val="7F7F7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nl-NL"/>
              <a:t>Klik hier voor het plaatsen van een figuur, afbeelding, tabel, etc…</a:t>
            </a:r>
          </a:p>
        </p:txBody>
      </p:sp>
    </p:spTree>
    <p:extLst>
      <p:ext uri="{BB962C8B-B14F-4D97-AF65-F5344CB8AC3E}">
        <p14:creationId xmlns:p14="http://schemas.microsoft.com/office/powerpoint/2010/main" val="149277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 met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2525060"/>
            <a:ext cx="17602958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298042690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17602958" cy="8806056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188479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 txBox="1">
            <a:spLocks noGrp="1"/>
          </p:cNvSpPr>
          <p:nvPr>
            <p:ph type="body" idx="1"/>
          </p:nvPr>
        </p:nvSpPr>
        <p:spPr>
          <a:xfrm>
            <a:off x="1246610" y="2513191"/>
            <a:ext cx="11358027" cy="75276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Tijdelijke aanduiding voor titel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595049" cy="8311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pic>
        <p:nvPicPr>
          <p:cNvPr id="4" name="Afbeelding 4" title="Logo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565063" y="0"/>
            <a:ext cx="7538094" cy="12564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Afbeelding 6" title="Bedrijfstak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46610" y="10056415"/>
            <a:ext cx="5011734" cy="1247689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marL="0" marR="0" lvl="0" indent="0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nl-NL" sz="4705" b="0" i="0" u="none" strike="noStrike" kern="0" cap="none" spc="0" baseline="0">
          <a:solidFill>
            <a:srgbClr val="8B4FA8"/>
          </a:solidFill>
          <a:uFillTx/>
          <a:latin typeface="Arial"/>
        </a:defRPr>
      </a:lvl1pPr>
    </p:titleStyle>
    <p:bodyStyle>
      <a:lvl1pPr marL="502599" marR="0" lvl="0" indent="-502599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 pitchFamily="34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1pPr>
      <a:lvl2pPr marL="453990" marR="0" lvl="1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2pPr>
      <a:lvl3pPr marL="1033381" marR="0" lvl="2" indent="-438116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3pPr>
      <a:lvl4pPr marL="1520711" marR="0" lvl="3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4pPr>
      <a:lvl5pPr marL="2006449" marR="0" lvl="4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br>
              <a:rPr lang="nl-NL" dirty="0"/>
            </a:br>
            <a:r>
              <a:rPr lang="nl-NL"/>
              <a:t>Paragraaf 5.1</a:t>
            </a:r>
            <a:br>
              <a:rPr lang="nl-NL" dirty="0"/>
            </a:br>
            <a:br>
              <a:rPr lang="nl-NL" dirty="0"/>
            </a:br>
            <a:r>
              <a:rPr lang="nl-NL" dirty="0"/>
              <a:t>Woonplaats en werkplaats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In deze presentatie leer je:</a:t>
            </a:r>
            <a:br>
              <a:rPr lang="nl-NL"/>
            </a:br>
            <a:endParaRPr lang="nl-NL"/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4516"/>
            <a:ext cx="17602958" cy="3989523"/>
          </a:xfrm>
        </p:spPr>
        <p:txBody>
          <a:bodyPr/>
          <a:lstStyle/>
          <a:p>
            <a:pPr marL="342900" lvl="0" indent="-342900"/>
            <a:r>
              <a:rPr lang="nl-NL" dirty="0"/>
              <a:t>hoe in Europa weer een landbouwstedelijke samenleving ontstond</a:t>
            </a:r>
          </a:p>
          <a:p>
            <a:pPr marL="342900" lvl="0" indent="-342900"/>
            <a:endParaRPr lang="nl-NL" b="1" dirty="0"/>
          </a:p>
          <a:p>
            <a:pPr marL="342900" lvl="0" indent="-342900"/>
            <a:r>
              <a:rPr lang="nl-NL" dirty="0"/>
              <a:t>hoe </a:t>
            </a:r>
            <a:r>
              <a:rPr lang="nl-NL"/>
              <a:t>de economie </a:t>
            </a:r>
            <a:r>
              <a:rPr lang="nl-NL" dirty="0"/>
              <a:t>zich ontwikkelde</a:t>
            </a:r>
          </a:p>
          <a:p>
            <a:pPr marL="342900" lvl="0" indent="-342900"/>
            <a:endParaRPr lang="nl-NL" b="1" dirty="0"/>
          </a:p>
          <a:p>
            <a:pPr marL="342900" lvl="0" indent="-342900"/>
            <a:r>
              <a:rPr lang="nl-NL"/>
              <a:t>hoe ambachtslieden samenwerkten</a:t>
            </a:r>
            <a:endParaRPr lang="nl-NL" dirty="0"/>
          </a:p>
          <a:p>
            <a:pPr marL="342900" lvl="0" indent="-342900"/>
            <a:endParaRPr lang="nl-NL" dirty="0"/>
          </a:p>
          <a:p>
            <a:pPr marL="342900" lvl="0" indent="-342900"/>
            <a:r>
              <a:rPr lang="nl-NL"/>
              <a:t>hoe handelssteden samenwerkten</a:t>
            </a:r>
            <a:endParaRPr lang="nl-NL" dirty="0"/>
          </a:p>
        </p:txBody>
      </p:sp>
      <p:sp>
        <p:nvSpPr>
          <p:cNvPr id="4" name="Tijdelijke aanduiding voor tekst 3"/>
          <p:cNvSpPr txBox="1">
            <a:spLocks noGrp="1"/>
          </p:cNvSpPr>
          <p:nvPr>
            <p:ph type="body" idx="4294967295"/>
          </p:nvPr>
        </p:nvSpPr>
        <p:spPr>
          <a:xfrm>
            <a:off x="1246610" y="7900736"/>
            <a:ext cx="17599145" cy="2141469"/>
          </a:xfrm>
          <a:solidFill>
            <a:srgbClr val="FF0000"/>
          </a:solidFill>
        </p:spPr>
        <p:txBody>
          <a:bodyPr/>
          <a:lstStyle/>
          <a:p>
            <a:pPr marL="0" lvl="0" indent="0">
              <a:buNone/>
            </a:pPr>
            <a:r>
              <a:rPr lang="nl-NL" b="1" dirty="0">
                <a:solidFill>
                  <a:srgbClr val="FFFFFF"/>
                </a:solidFill>
              </a:rPr>
              <a:t>Kenmerkend aspect: </a:t>
            </a:r>
            <a:r>
              <a:rPr lang="nl-NL" dirty="0">
                <a:solidFill>
                  <a:srgbClr val="FFFFFF"/>
                </a:solidFill>
              </a:rPr>
              <a:t>de opkomst van handel en het ontstaan van steden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Platteland en stad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483695"/>
            <a:ext cx="9024061" cy="7527697"/>
          </a:xfrm>
        </p:spPr>
        <p:txBody>
          <a:bodyPr>
            <a:normAutofit lnSpcReduction="10000"/>
          </a:bodyPr>
          <a:lstStyle/>
          <a:p>
            <a:pPr marL="0">
              <a:buNone/>
            </a:pPr>
            <a:r>
              <a:rPr lang="nl-NL" dirty="0"/>
              <a:t>Vanaf de 11e eeuw ontstond in Europa weer een landbouwstedelijke samenleving. </a:t>
            </a:r>
          </a:p>
          <a:p>
            <a:pPr marL="0">
              <a:buNone/>
            </a:pPr>
            <a:endParaRPr lang="nl-NL" dirty="0"/>
          </a:p>
          <a:p>
            <a:pPr marL="0">
              <a:buNone/>
            </a:pPr>
            <a:r>
              <a:rPr lang="nl-NL"/>
              <a:t>Boeren breidden de landbouwgrond uit en gebruikten nieuwe landbouwtechnieken. De opbrengst nam toe en de bevolking groeide. </a:t>
            </a:r>
          </a:p>
          <a:p>
            <a:pPr marL="0">
              <a:buNone/>
            </a:pPr>
            <a:endParaRPr lang="nl-NL"/>
          </a:p>
          <a:p>
            <a:pPr marL="0">
              <a:buNone/>
            </a:pPr>
            <a:r>
              <a:rPr lang="nl-NL"/>
              <a:t>Een deel van de bevolking ging in steden leven van handel en nijverheid. Dit leidde tot </a:t>
            </a:r>
            <a:r>
              <a:rPr lang="nl-NL">
                <a:solidFill>
                  <a:srgbClr val="FF0000"/>
                </a:solidFill>
              </a:rPr>
              <a:t>verstedelijking</a:t>
            </a:r>
            <a:r>
              <a:rPr lang="nl-NL"/>
              <a:t>: het ontstaan en de groei van steden.</a:t>
            </a:r>
          </a:p>
          <a:p>
            <a:pPr marL="0">
              <a:buNone/>
            </a:pPr>
            <a:endParaRPr lang="nl-NL" dirty="0"/>
          </a:p>
          <a:p>
            <a:pPr marL="0" lvl="0">
              <a:buNone/>
            </a:pPr>
            <a:r>
              <a:rPr lang="nl-NL"/>
              <a:t>Deze opkomst van de handel en het ontstaan van steden is een </a:t>
            </a:r>
            <a:r>
              <a:rPr lang="nl-NL" b="1"/>
              <a:t>kenmerkend aspect </a:t>
            </a:r>
            <a:r>
              <a:rPr lang="nl-NL"/>
              <a:t>van de tijd van steden en staten.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691" y="2483695"/>
            <a:ext cx="5718194" cy="75525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De geldeconomie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483695"/>
            <a:ext cx="8514078" cy="7527697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nl-NL" dirty="0"/>
              <a:t>Op markten kwamen </a:t>
            </a:r>
            <a:r>
              <a:rPr lang="nl-NL" dirty="0">
                <a:solidFill>
                  <a:srgbClr val="FF0000"/>
                </a:solidFill>
              </a:rPr>
              <a:t>vraag </a:t>
            </a:r>
            <a:r>
              <a:rPr lang="nl-NL" dirty="0"/>
              <a:t>en </a:t>
            </a:r>
            <a:r>
              <a:rPr lang="nl-NL" dirty="0">
                <a:solidFill>
                  <a:srgbClr val="FF0000"/>
                </a:solidFill>
              </a:rPr>
              <a:t>aanbod</a:t>
            </a:r>
            <a:r>
              <a:rPr lang="nl-NL" dirty="0"/>
              <a:t> samen. Handelaren verdienden door het maken van </a:t>
            </a:r>
            <a:r>
              <a:rPr lang="nl-NL" dirty="0">
                <a:solidFill>
                  <a:srgbClr val="FF0000"/>
                </a:solidFill>
              </a:rPr>
              <a:t>winst</a:t>
            </a:r>
            <a:r>
              <a:rPr lang="nl-NL" dirty="0"/>
              <a:t>. </a:t>
            </a:r>
          </a:p>
          <a:p>
            <a:pPr marL="0">
              <a:buNone/>
            </a:pPr>
            <a:r>
              <a:rPr lang="nl-NL" dirty="0"/>
              <a:t> </a:t>
            </a:r>
          </a:p>
          <a:p>
            <a:pPr marL="0">
              <a:buNone/>
            </a:pPr>
            <a:r>
              <a:rPr lang="nl-NL" dirty="0"/>
              <a:t>Door de groeiende handel gingen mensen steeds meer geld gebruiken. </a:t>
            </a:r>
          </a:p>
          <a:p>
            <a:pPr marL="0">
              <a:buNone/>
            </a:pPr>
            <a:endParaRPr lang="nl-NL" dirty="0"/>
          </a:p>
          <a:p>
            <a:pPr marL="0">
              <a:buNone/>
            </a:pPr>
            <a:r>
              <a:rPr lang="nl-NL" dirty="0"/>
              <a:t>Op markten ruilden mensen munten bij geldwisselaars. Sommige geldwisselaars ontwikkelden zich tot </a:t>
            </a:r>
            <a:r>
              <a:rPr lang="nl-NL" dirty="0">
                <a:solidFill>
                  <a:srgbClr val="FF0000"/>
                </a:solidFill>
              </a:rPr>
              <a:t>banken</a:t>
            </a:r>
            <a:r>
              <a:rPr lang="nl-NL" dirty="0"/>
              <a:t>. Zij verdienden geld door het vragen van </a:t>
            </a:r>
            <a:r>
              <a:rPr lang="nl-NL" dirty="0">
                <a:solidFill>
                  <a:srgbClr val="FF0000"/>
                </a:solidFill>
              </a:rPr>
              <a:t>rente</a:t>
            </a:r>
            <a:r>
              <a:rPr lang="nl-NL" dirty="0"/>
              <a:t>.</a:t>
            </a:r>
          </a:p>
        </p:txBody>
      </p:sp>
      <p:sp>
        <p:nvSpPr>
          <p:cNvPr id="6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1318589" y="2514517"/>
            <a:ext cx="7527167" cy="7527697"/>
          </a:xfrm>
          <a:solidFill>
            <a:srgbClr val="8B4FA8"/>
          </a:solidFill>
        </p:spPr>
        <p:txBody>
          <a:bodyPr lIns="381003" tIns="381003" rIns="381003" bIns="381003">
            <a:noAutofit/>
          </a:bodyPr>
          <a:lstStyle/>
          <a:p>
            <a:pPr>
              <a:buNone/>
            </a:pPr>
            <a:r>
              <a:rPr lang="nl-NL" b="1" dirty="0">
                <a:solidFill>
                  <a:srgbClr val="FFFFFF"/>
                </a:solidFill>
              </a:rPr>
              <a:t>vraag: </a:t>
            </a:r>
            <a:r>
              <a:rPr lang="nl-NL" dirty="0">
                <a:solidFill>
                  <a:schemeClr val="bg1"/>
                </a:solidFill>
              </a:rPr>
              <a:t>wat iemand wil kopen</a:t>
            </a:r>
          </a:p>
          <a:p>
            <a:pPr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>
              <a:buNone/>
            </a:pPr>
            <a:r>
              <a:rPr lang="nl-NL" b="1" dirty="0">
                <a:solidFill>
                  <a:srgbClr val="FFFFFF"/>
                </a:solidFill>
              </a:rPr>
              <a:t>aanbod: </a:t>
            </a:r>
            <a:r>
              <a:rPr lang="nl-NL" dirty="0">
                <a:solidFill>
                  <a:srgbClr val="FFFFFF"/>
                </a:solidFill>
              </a:rPr>
              <a:t>wat iemand wil verkopen</a:t>
            </a:r>
          </a:p>
          <a:p>
            <a:pPr>
              <a:buNone/>
            </a:pPr>
            <a:endParaRPr lang="nl-NL" dirty="0">
              <a:solidFill>
                <a:srgbClr val="FFFFFF"/>
              </a:solidFill>
            </a:endParaRPr>
          </a:p>
          <a:p>
            <a:pPr>
              <a:buNone/>
            </a:pPr>
            <a:r>
              <a:rPr lang="nl-NL" b="1">
                <a:solidFill>
                  <a:srgbClr val="FFFFFF"/>
                </a:solidFill>
              </a:rPr>
              <a:t>winst: </a:t>
            </a:r>
            <a:r>
              <a:rPr lang="nl-NL">
                <a:solidFill>
                  <a:srgbClr val="FFFFFF"/>
                </a:solidFill>
              </a:rPr>
              <a:t>wat iemand aan geld overhoudt na de koop en verkoop van een product</a:t>
            </a:r>
          </a:p>
          <a:p>
            <a:pPr lvl="0">
              <a:buNone/>
            </a:pPr>
            <a:endParaRPr lang="nl-NL" dirty="0">
              <a:solidFill>
                <a:srgbClr val="FFFFFF"/>
              </a:solidFill>
            </a:endParaRPr>
          </a:p>
          <a:p>
            <a:pPr>
              <a:buNone/>
            </a:pPr>
            <a:r>
              <a:rPr lang="nl-NL" b="1" dirty="0">
                <a:solidFill>
                  <a:srgbClr val="FFFFFF"/>
                </a:solidFill>
              </a:rPr>
              <a:t>bank: </a:t>
            </a:r>
            <a:r>
              <a:rPr lang="nl-NL" dirty="0">
                <a:solidFill>
                  <a:schemeClr val="bg1"/>
                </a:solidFill>
              </a:rPr>
              <a:t>bedrijf dat geld bewaart, wisselt en uitleent</a:t>
            </a:r>
          </a:p>
          <a:p>
            <a:pPr>
              <a:buNone/>
            </a:pPr>
            <a:endParaRPr lang="nl-NL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nl-NL" b="1" dirty="0">
                <a:solidFill>
                  <a:srgbClr val="FFFFFF"/>
                </a:solidFill>
              </a:rPr>
              <a:t>rente: </a:t>
            </a:r>
            <a:r>
              <a:rPr lang="nl-NL" dirty="0">
                <a:solidFill>
                  <a:schemeClr val="bg1"/>
                </a:solidFill>
              </a:rPr>
              <a:t>vergoeding voor het lenen </a:t>
            </a:r>
            <a:r>
              <a:rPr lang="nl-NL">
                <a:solidFill>
                  <a:schemeClr val="bg1"/>
                </a:solidFill>
              </a:rPr>
              <a:t>van geld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4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nl-NL" dirty="0"/>
              <a:t>Bank in Genua (14e eeuw)</a:t>
            </a:r>
            <a:endParaRPr lang="nl-NL" dirty="0">
              <a:solidFill>
                <a:srgbClr val="00B05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515" y="2077836"/>
            <a:ext cx="8386126" cy="733786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641" y="2405659"/>
            <a:ext cx="8805021" cy="701003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Samenwerking in de nijverheid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25221" cy="7527697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nl-NL" dirty="0">
                <a:solidFill>
                  <a:schemeClr val="tx1"/>
                </a:solidFill>
              </a:rPr>
              <a:t>In de nijverheid werkten ambachtslieden samen in </a:t>
            </a:r>
            <a:r>
              <a:rPr lang="nl-NL" dirty="0">
                <a:solidFill>
                  <a:srgbClr val="FF0000"/>
                </a:solidFill>
              </a:rPr>
              <a:t>gilden</a:t>
            </a:r>
            <a:r>
              <a:rPr lang="nl-NL" dirty="0">
                <a:solidFill>
                  <a:schemeClr val="tx1"/>
                </a:solidFill>
              </a:rPr>
              <a:t>: beroepsverenigingen in een stad</a:t>
            </a:r>
            <a:r>
              <a:rPr lang="nl-NL">
                <a:solidFill>
                  <a:schemeClr val="tx1"/>
                </a:solidFill>
              </a:rPr>
              <a:t>. Er </a:t>
            </a:r>
            <a:r>
              <a:rPr lang="nl-NL" dirty="0">
                <a:solidFill>
                  <a:schemeClr val="tx1"/>
                </a:solidFill>
              </a:rPr>
              <a:t>waren bijvoorbeeld gilden </a:t>
            </a:r>
            <a:r>
              <a:rPr lang="nl-NL">
                <a:solidFill>
                  <a:schemeClr val="tx1"/>
                </a:solidFill>
              </a:rPr>
              <a:t>van timmerlieden en bakkers. </a:t>
            </a:r>
            <a:endParaRPr lang="nl-NL" dirty="0">
              <a:solidFill>
                <a:schemeClr val="tx1"/>
              </a:solidFill>
            </a:endParaRPr>
          </a:p>
          <a:p>
            <a:pPr marL="0"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>
              <a:buNone/>
            </a:pPr>
            <a:r>
              <a:rPr lang="nl-NL" dirty="0">
                <a:solidFill>
                  <a:schemeClr val="tx1"/>
                </a:solidFill>
              </a:rPr>
              <a:t>De gilden hadden regels voor productie en verkoop, zoals het bepalen van werktijden en prijzen</a:t>
            </a:r>
            <a:r>
              <a:rPr lang="nl-NL">
                <a:solidFill>
                  <a:schemeClr val="tx1"/>
                </a:solidFill>
              </a:rPr>
              <a:t>. </a:t>
            </a:r>
          </a:p>
          <a:p>
            <a:pPr marL="0">
              <a:buNone/>
            </a:pPr>
            <a:endParaRPr lang="nl-NL">
              <a:solidFill>
                <a:schemeClr val="tx1"/>
              </a:solidFill>
            </a:endParaRPr>
          </a:p>
          <a:p>
            <a:pPr marL="0">
              <a:buNone/>
            </a:pPr>
            <a:r>
              <a:rPr lang="nl-NL">
                <a:solidFill>
                  <a:schemeClr val="tx1"/>
                </a:solidFill>
              </a:rPr>
              <a:t>De gilden zorgden ook voor opleidingen, oude en zieke leden en feesten.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9707" y="2513191"/>
            <a:ext cx="5428791" cy="723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17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Internationale handel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9399619" cy="7527697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nl-NL"/>
              <a:t>Handelaren in steden aan de Noordzee en Oostzee werkten samen in de Hanze. De handel van de Hanze was </a:t>
            </a:r>
            <a:r>
              <a:rPr lang="nl-NL">
                <a:solidFill>
                  <a:srgbClr val="FF0000"/>
                </a:solidFill>
              </a:rPr>
              <a:t>internationaal</a:t>
            </a:r>
            <a:r>
              <a:rPr lang="nl-NL"/>
              <a:t>: tussen verschillende volken.</a:t>
            </a:r>
          </a:p>
          <a:p>
            <a:pPr marL="0">
              <a:buNone/>
            </a:pPr>
            <a:endParaRPr lang="nl-NL">
              <a:solidFill>
                <a:schemeClr val="tx1"/>
              </a:solidFill>
            </a:endParaRPr>
          </a:p>
          <a:p>
            <a:pPr marL="0">
              <a:buNone/>
            </a:pPr>
            <a:r>
              <a:rPr lang="nl-NL"/>
              <a:t>De steden van de Hanze hielpen elkaar. Ze vroegen elkaar bijvoorbeeld geen </a:t>
            </a:r>
            <a:r>
              <a:rPr lang="nl-NL">
                <a:solidFill>
                  <a:srgbClr val="FF0000"/>
                </a:solidFill>
              </a:rPr>
              <a:t>tol</a:t>
            </a:r>
            <a:r>
              <a:rPr lang="nl-NL"/>
              <a:t>: belasting voor het gebruik van een weg, rivier of brug.</a:t>
            </a:r>
          </a:p>
          <a:p>
            <a:pPr marL="0"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>
              <a:buNone/>
            </a:pPr>
            <a:r>
              <a:rPr lang="nl-NL">
                <a:solidFill>
                  <a:schemeClr val="tx1"/>
                </a:solidFill>
              </a:rPr>
              <a:t>Er was ook handel tussen Noord- en Zuid-Europa. Italiaanse handelaren haalden in het Midden-Oosten onder meer </a:t>
            </a:r>
            <a:r>
              <a:rPr lang="nl-NL">
                <a:solidFill>
                  <a:srgbClr val="FF0000"/>
                </a:solidFill>
              </a:rPr>
              <a:t>specerijen</a:t>
            </a:r>
            <a:r>
              <a:rPr lang="nl-NL">
                <a:solidFill>
                  <a:schemeClr val="tx1"/>
                </a:solidFill>
              </a:rPr>
              <a:t>: plantaardige smaakstoffen.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0820" y="2516400"/>
            <a:ext cx="4126602" cy="785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91914"/>
      </p:ext>
    </p:extLst>
  </p:cSld>
  <p:clrMapOvr>
    <a:masterClrMapping/>
  </p:clrMapOvr>
</p:sld>
</file>

<file path=ppt/theme/theme1.xml><?xml version="1.0" encoding="utf-8"?>
<a:theme xmlns:a="http://schemas.openxmlformats.org/drawingml/2006/main" name="3 sectie content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Noordhoff_Basis</Template>
  <TotalTime>767</TotalTime>
  <Words>370</Words>
  <Application>Microsoft Macintosh PowerPoint</Application>
  <PresentationFormat>Aangepast</PresentationFormat>
  <Paragraphs>46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.AppleSystemUIFont</vt:lpstr>
      <vt:lpstr>Arial</vt:lpstr>
      <vt:lpstr>Calibri</vt:lpstr>
      <vt:lpstr>3 sectie content</vt:lpstr>
      <vt:lpstr> Paragraaf 5.1  Woonplaats en werkplaats </vt:lpstr>
      <vt:lpstr>In deze presentatie leer je: </vt:lpstr>
      <vt:lpstr>Platteland en stad</vt:lpstr>
      <vt:lpstr>De geldeconomie</vt:lpstr>
      <vt:lpstr>Bank in Genua (14e eeuw)</vt:lpstr>
      <vt:lpstr>Samenwerking in de nijverheid</vt:lpstr>
      <vt:lpstr>Internationale handel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mt</dc:title>
  <dc:creator>Smit, Wietske</dc:creator>
  <cp:lastModifiedBy>Jankees den Otter</cp:lastModifiedBy>
  <cp:revision>106</cp:revision>
  <dcterms:created xsi:type="dcterms:W3CDTF">2017-10-11T07:53:32Z</dcterms:created>
  <dcterms:modified xsi:type="dcterms:W3CDTF">2020-04-21T18:20:50Z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2017-07-13T00:00:00Z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2017-07-17T00:00:00Z</vt:filetime>
  </property>
</Properties>
</file>